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2B684-904E-49FC-9E29-4D2DD66CBDD5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E5E0-4F54-427E-A3B4-938C8181E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41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E5E0-4F54-427E-A3B4-938C8181EE2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38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10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10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91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00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97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70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27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478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718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79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65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63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1"/>
            <a:ext cx="7772400" cy="1008111"/>
          </a:xfrm>
        </p:spPr>
        <p:txBody>
          <a:bodyPr>
            <a:normAutofit/>
          </a:bodyPr>
          <a:lstStyle/>
          <a:p>
            <a:r>
              <a:rPr lang="kk-KZ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2</a:t>
            </a:r>
            <a:endParaRPr lang="ru-RU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7340" y="2060848"/>
            <a:ext cx="7848872" cy="4464496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kk-KZ" sz="3200" dirty="0"/>
              <a:t>Местоимения </a:t>
            </a:r>
            <a:r>
              <a:rPr lang="ru-RU" sz="3200" dirty="0"/>
              <a:t>(указательные и вопросительные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3200" dirty="0" smtClean="0"/>
              <a:t>Самый простой вопрос и ответ на него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3200" dirty="0" smtClean="0"/>
              <a:t>Числительные, порядковые ч.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3200" dirty="0" smtClean="0"/>
              <a:t>Вопросы знакомства и ответы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974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16824" cy="936104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55679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556792"/>
            <a:ext cx="756084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Указательные                                 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этот, эта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то, та, тот</a:t>
            </a:r>
          </a:p>
          <a:p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вон то, вон та, вон тот</a:t>
            </a:r>
            <a:endParaRPr lang="kk-KZ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Вопосительные</a:t>
            </a:r>
          </a:p>
          <a:p>
            <a:endParaRPr lang="kk-KZ" sz="28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что?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кто?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/>
          </a:p>
          <a:p>
            <a:endParaRPr lang="kk-KZ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41116" y="1716057"/>
            <a:ext cx="302433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ne?  Bu kim?</a:t>
            </a:r>
          </a:p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это? Кто это?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(televizyon)</a:t>
            </a: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ne? Bu televizyon.</a:t>
            </a:r>
            <a:b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 ne? Şu araba.</a:t>
            </a:r>
            <a:endParaRPr lang="kk-KZ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87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04856" cy="792088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Rakamalar –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цифры, числительные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67" y="1340768"/>
            <a:ext cx="7387322" cy="511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840760" cy="12961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ПОРЯДКОВЫЕ ЧИСЛИТЕЛЬНЫЕ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1628800"/>
            <a:ext cx="4104456" cy="45365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Порядкоые числительные, такие как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первый, второй, пятый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тп.в турецком языке образуются при помощи присоединения к числу аффикса –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24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ncI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" indent="0">
              <a:buNone/>
            </a:pPr>
            <a:endParaRPr lang="kk-KZ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beşinci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–пятый</a:t>
            </a:r>
            <a:b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üçüncü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тертий</a:t>
            </a:r>
          </a:p>
          <a:p>
            <a:pPr marL="4572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yedinci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семнадцатый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1772816"/>
            <a:ext cx="3888432" cy="396044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турецом языке на письме порядкоые числительное обозначает пр помощи точки после цифры. </a:t>
            </a:r>
          </a:p>
          <a:p>
            <a:pPr marL="45720" indent="0">
              <a:buNone/>
            </a:pPr>
            <a:r>
              <a:rPr lang="kk-KZ" sz="2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endParaRPr lang="en-US" sz="2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ers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урок,</a:t>
            </a:r>
          </a:p>
          <a:p>
            <a:pPr marL="45720" indent="0"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Sokak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шестнадцатая улица и тп.</a:t>
            </a:r>
          </a:p>
          <a:p>
            <a:pPr marL="45720" indent="0"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93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7" y="116632"/>
            <a:ext cx="6984776" cy="9361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ВОПРОСИТЕЛЬНАЯ ЧАСТИЦА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59632"/>
            <a:ext cx="8352928" cy="5616624"/>
          </a:xfrm>
        </p:spPr>
        <p:txBody>
          <a:bodyPr/>
          <a:lstStyle/>
          <a:p>
            <a:pPr marL="4572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егодня хорошая погода.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хороша погода?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a/I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----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e/I ---- mi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o/u --- mu 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ö/ü ---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mü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45720" indent="0">
              <a:buNone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Bugün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güzel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Bugün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güzel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dirty="0" smtClean="0"/>
              <a:t>?</a:t>
            </a:r>
          </a:p>
          <a:p>
            <a:pPr marL="45720" indent="0">
              <a:buNone/>
            </a:pPr>
            <a:endParaRPr lang="en-US" dirty="0"/>
          </a:p>
        </p:txBody>
      </p:sp>
      <p:cxnSp>
        <p:nvCxnSpPr>
          <p:cNvPr id="7" name="Прямая соединительная линия 6"/>
          <p:cNvCxnSpPr>
            <a:stCxn id="3" idx="0"/>
            <a:endCxn id="3" idx="2"/>
          </p:cNvCxnSpPr>
          <p:nvPr/>
        </p:nvCxnSpPr>
        <p:spPr>
          <a:xfrm>
            <a:off x="4355976" y="1259632"/>
            <a:ext cx="0" cy="5616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99295" y="1225689"/>
            <a:ext cx="40324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Вопросительная частица ставиться </a:t>
            </a:r>
            <a:r>
              <a:rPr lang="kk-KZ" sz="2000" u="sng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 любому члену предложения</a:t>
            </a:r>
            <a:r>
              <a:rPr lang="kk-KZ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Фразовое ударение падает на слово, после которого она идет. Для удобства перевода предложений на начальном этапе советую вместо частицы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ставить частицу 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«ли»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смотрите: </a:t>
            </a:r>
            <a:endParaRPr lang="en-US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 красная 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ручка. – Это красная ручка.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</a:t>
            </a:r>
            <a:r>
              <a:rPr lang="ru-RU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</a:t>
            </a:r>
            <a:r>
              <a:rPr lang="ru-RU" sz="2000" u="sng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ли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красная ручка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? –</a:t>
            </a:r>
            <a:r>
              <a:rPr lang="en-US" sz="2000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</a:t>
            </a:r>
            <a:r>
              <a:rPr lang="en-US" sz="2000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u</a:t>
            </a:r>
            <a:r>
              <a:rPr lang="en-US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u="sng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mu</a:t>
            </a:r>
            <a:r>
              <a:rPr lang="en-US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kırmızı</a:t>
            </a:r>
            <a:r>
              <a:rPr lang="en-US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kalem</a:t>
            </a:r>
            <a:r>
              <a:rPr lang="en-US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?  </a:t>
            </a:r>
            <a:endParaRPr lang="ru-RU" sz="2000" dirty="0" smtClean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 </a:t>
            </a:r>
            <a:r>
              <a:rPr lang="ru-RU" sz="2000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красная</a:t>
            </a:r>
            <a:r>
              <a:rPr lang="ru-RU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</a:t>
            </a:r>
            <a:r>
              <a:rPr lang="ru-RU" sz="2000" u="sng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ли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ручка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?</a:t>
            </a:r>
            <a:r>
              <a:rPr lang="en-US" sz="2000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– </a:t>
            </a:r>
            <a:r>
              <a:rPr lang="en-US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Bu </a:t>
            </a:r>
            <a:r>
              <a:rPr lang="en-US" sz="2000" b="1" dirty="0" err="1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kırmızı</a:t>
            </a:r>
            <a:r>
              <a:rPr lang="en-US" sz="2000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kalem</a:t>
            </a:r>
            <a:endParaRPr lang="ru-RU" sz="2000" dirty="0" smtClean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 </a:t>
            </a:r>
            <a:r>
              <a:rPr lang="ru-RU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красная </a:t>
            </a:r>
            <a:r>
              <a:rPr lang="ru-RU" sz="2000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ручка</a:t>
            </a:r>
            <a:r>
              <a:rPr lang="ru-RU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</a:t>
            </a:r>
            <a:r>
              <a:rPr lang="ru-RU" sz="2000" u="sng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ли</a:t>
            </a:r>
            <a:r>
              <a:rPr lang="ru-RU" sz="20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)?</a:t>
            </a:r>
            <a:r>
              <a:rPr lang="en-US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- Bu </a:t>
            </a:r>
            <a:r>
              <a:rPr lang="en-US" sz="2000" dirty="0" err="1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kırmızı</a:t>
            </a:r>
            <a:r>
              <a:rPr lang="en-US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kalem</a:t>
            </a:r>
            <a:r>
              <a:rPr lang="en-US" sz="20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mi?</a:t>
            </a:r>
            <a:endParaRPr lang="ru-RU" sz="2000" dirty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13690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2400" b="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заметили, то ы задавали вопросы про нечто третьего лица единственного числа. Но ведь можно задавать вопросы другие, например:</a:t>
            </a:r>
            <a:r>
              <a:rPr lang="kk-KZ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 студент? Ты врач?</a:t>
            </a:r>
            <a:endParaRPr lang="ru-RU" sz="2400" b="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80920" cy="525658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таких случаях к частице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прибавляются личные аффиксы сказуемости по закону намонии гласных. </a:t>
            </a:r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Смотрите, как это происходит: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siniz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siniz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–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студент?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 doctor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–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врач?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üzel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üzel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(две гласных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подяд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быть не может, поэтому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появялется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«прокладка»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Мы красивые?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avukat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–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адвокаты? В этом варианте личный аффикс никогда не переходит на вопрасительную частицу, это касается и глаголов. </a:t>
            </a:r>
          </a:p>
          <a:p>
            <a:pPr marL="4572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Надеюсь, вы заметили, что личные местоимения не так важны в турецком языке. НО очень важно поставить личные аффиксы. Именно они показывают кто кем является.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37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376607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на вопросы с частицей </a:t>
            </a:r>
            <a:r>
              <a:rPr lang="en-US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7992888" cy="432048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kk-KZ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положительном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 на акой вопрос, используйте слова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Evet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(да)</a:t>
            </a:r>
          </a:p>
          <a:p>
            <a:pPr marL="45720" indent="0" algn="ctr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masa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                  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сто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(ли)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masa.               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Да, это стол.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musun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       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доктор (ли)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ben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Да, я доктор!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4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992888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отрицательном ответе на вопрос используйте слово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Hayır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(нет) и отрицательную частицу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sz="20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ğil</a:t>
            </a:r>
            <a:r>
              <a:rPr lang="en-US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(не), которая стоит после слова, которое отрицает, и принимает на себя личные аффиксы сказуемости, когда необходимо.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03648"/>
            <a:ext cx="8280920" cy="496855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masa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              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стол(ли)?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Hayır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Нет, это не стол.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Hayır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sandalye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Нет, это не стол, а стул.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(ли)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Hayır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değilim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Нет, я не врач.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Hayır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değilim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öğrenciyim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Нет, я не врач, я                                                                                         студент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у нас личный афикс переходит на отрицательную частицу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Запомните, что отрицание с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ТОЛЬКО с существительными, прилагательными и числительными.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0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12511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знакомства и ответы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72816"/>
            <a:ext cx="7560840" cy="46805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Merhaba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Здраствуйте</a:t>
            </a:r>
          </a:p>
          <a:p>
            <a:pPr>
              <a:buFontTx/>
              <a:buChar char="-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Merhaba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–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Здраствуйте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кто?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arkadaşım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мой друг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Adınız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ne? – К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 вас зовут?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Adım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Mehmet.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Sizin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adınız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ne? 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Мехмет. А вас?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adım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Yuliya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Меня зовут Юлия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Memnun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oldum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Мне очень приятно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 de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memnun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 тоже очень приятно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Kaç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yaşındasınız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–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вам лет?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Otuz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beş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yaşındayım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Мне 35, а вам?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 kırk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yaşındayım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 40 лет.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kk-KZ" b="1" dirty="0" smtClean="0"/>
          </a:p>
          <a:p>
            <a:pPr>
              <a:buFontTx/>
              <a:buChar char="-"/>
            </a:pPr>
            <a:endParaRPr lang="kk-KZ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29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512511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kk-KZ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некоторые фразы лексики: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700808"/>
            <a:ext cx="7488832" cy="515719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Efendim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вы сказали? Я слушаю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Afiyet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olsun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Приятного аппетита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Geçmiş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olsun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Выздоравливайте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yaşa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Будьте здоровы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Olur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olmaz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Можно (пойдёт)- нельзя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gereksiz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Нужно- не нужно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Doğrum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yanlış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Верно,правильно- не верно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97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737</Words>
  <Application>Microsoft Office PowerPoint</Application>
  <PresentationFormat>Экран (4:3)</PresentationFormat>
  <Paragraphs>91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 Unicode MS</vt:lpstr>
      <vt:lpstr>Arial</vt:lpstr>
      <vt:lpstr>Calibri</vt:lpstr>
      <vt:lpstr>Calibri Light</vt:lpstr>
      <vt:lpstr>Times New Roman</vt:lpstr>
      <vt:lpstr>Тема Office</vt:lpstr>
      <vt:lpstr>Урок 2</vt:lpstr>
      <vt:lpstr>Местоимения</vt:lpstr>
      <vt:lpstr>Rakamalar – цифры, числительные</vt:lpstr>
      <vt:lpstr>ПОРЯДКОВЫЕ ЧИСЛИТЕЛЬНЫЕ</vt:lpstr>
      <vt:lpstr>ВОПРОСИТЕЛЬНАЯ ЧАСТИЦА mı 4</vt:lpstr>
      <vt:lpstr>Если вы заметили, то ы задавали вопросы про нечто третьего лица единственного числа. Но ведь можно задавать вопросы другие, например: Вы студент? Ты врач?</vt:lpstr>
      <vt:lpstr>Ответ на вопросы с частицей mı 4</vt:lpstr>
      <vt:lpstr>При отрицательном ответе на вопрос используйте слово Hayır (нет) и отрицательную частицу değil (не), которая стоит после слова, которое отрицает, и принимает на себя личные аффиксы сказуемости, когда необходимо.</vt:lpstr>
      <vt:lpstr>Вопросы для знакомства и ответы</vt:lpstr>
      <vt:lpstr>Еще некоторые фразы лексики: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2- Ders 2(iki)</dc:title>
  <dc:creator>Dilnaz Kaisenova</dc:creator>
  <cp:lastModifiedBy>PC2019</cp:lastModifiedBy>
  <cp:revision>20</cp:revision>
  <dcterms:created xsi:type="dcterms:W3CDTF">2022-01-27T17:47:23Z</dcterms:created>
  <dcterms:modified xsi:type="dcterms:W3CDTF">2022-02-01T17:30:16Z</dcterms:modified>
</cp:coreProperties>
</file>